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F0E35-09C8-441C-ACB5-1B9A0A9753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926675E-1405-4F8C-AD61-2006E7A9A7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56382D-60D0-43E2-8A19-34D40C7FACAF}"/>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5" name="Footer Placeholder 4">
            <a:extLst>
              <a:ext uri="{FF2B5EF4-FFF2-40B4-BE49-F238E27FC236}">
                <a16:creationId xmlns:a16="http://schemas.microsoft.com/office/drawing/2014/main" id="{372A5B18-5867-4CB5-9863-2C7FF77DA8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FB4A2-0A94-4E08-843D-2C1F4EE7180F}"/>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381092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32927-6CFE-45CC-BB7F-E7FC5F411DA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EED761D-9A8D-4179-81F4-4F4DC1D2F0C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EF1730-A98F-4795-9CF5-A3BA906FABEE}"/>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5" name="Footer Placeholder 4">
            <a:extLst>
              <a:ext uri="{FF2B5EF4-FFF2-40B4-BE49-F238E27FC236}">
                <a16:creationId xmlns:a16="http://schemas.microsoft.com/office/drawing/2014/main" id="{C450D5A9-8C19-47A8-A4FF-FBCA58D0CA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75394-815D-4207-A79F-D3C0A592CCFE}"/>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953071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3258AC-3F0D-4466-B919-FABFAE8448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5F8EAE-0135-4B6A-80FC-734C0F8ADC6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2FC6F6-1B12-4034-BD35-3FF690FF4A89}"/>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5" name="Footer Placeholder 4">
            <a:extLst>
              <a:ext uri="{FF2B5EF4-FFF2-40B4-BE49-F238E27FC236}">
                <a16:creationId xmlns:a16="http://schemas.microsoft.com/office/drawing/2014/main" id="{87E5813D-22E9-4F6A-A169-0E793F43F9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FCA1BE-D935-4F6A-93FE-586D6F3ED40A}"/>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74007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F3446-290A-4CB9-B240-3CF4C11809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E85BB9-EA49-47A7-83F0-6A081FE9562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47B598-A046-4FF0-90F4-199B6D719C2F}"/>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5" name="Footer Placeholder 4">
            <a:extLst>
              <a:ext uri="{FF2B5EF4-FFF2-40B4-BE49-F238E27FC236}">
                <a16:creationId xmlns:a16="http://schemas.microsoft.com/office/drawing/2014/main" id="{766F42BA-D5F7-4391-9378-ED38F5583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DA5F50-6187-41CE-8A9D-BEAE9FF3A93B}"/>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64119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F35EB-1BA3-463F-86EE-04203A4176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3BC747-50A0-4AD6-BED1-26A4D227F4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641368D-1E62-4BBF-BD5E-BA850C5140F7}"/>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5" name="Footer Placeholder 4">
            <a:extLst>
              <a:ext uri="{FF2B5EF4-FFF2-40B4-BE49-F238E27FC236}">
                <a16:creationId xmlns:a16="http://schemas.microsoft.com/office/drawing/2014/main" id="{7BB92CCC-0A4F-483A-B3A0-E81D8A72D3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D41969-0833-4AFE-A2DB-8D9C8E6FAED4}"/>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3805206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2942A-497C-4CE7-8EF5-5CE3C03E66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F9605A-F3EC-4733-A47D-FA16A59CE06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88836D5-FFE0-41E9-9A15-9FFFD711C9E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475BA74-AC21-4304-911E-E4DD19354BA6}"/>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6" name="Footer Placeholder 5">
            <a:extLst>
              <a:ext uri="{FF2B5EF4-FFF2-40B4-BE49-F238E27FC236}">
                <a16:creationId xmlns:a16="http://schemas.microsoft.com/office/drawing/2014/main" id="{2E4BCA64-D612-45D0-87FF-8B4836A3EB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FD48F9-8148-4AAB-900B-5E08AC649108}"/>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61699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EB402-B9DB-4F35-9E65-46051B3B77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9FA682-59DB-4A2B-B147-9E12D89641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0EFB859-BAD5-4F8E-8EE4-8D6BD281B54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6CB393-E520-437C-ACE3-54AA2EE966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A5CBE41-9D22-4541-A2F7-9AE745DAB9A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1201EE-783D-4683-8D27-107F92AF5189}"/>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8" name="Footer Placeholder 7">
            <a:extLst>
              <a:ext uri="{FF2B5EF4-FFF2-40B4-BE49-F238E27FC236}">
                <a16:creationId xmlns:a16="http://schemas.microsoft.com/office/drawing/2014/main" id="{569A2399-6195-4F15-A14B-022D3404C8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3D9051B-E73F-4115-8F47-56F457D9F88B}"/>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3740582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5966D-3206-409B-A395-575229683D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D529793-0A42-44FE-9484-5DF3ABEC05D7}"/>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4" name="Footer Placeholder 3">
            <a:extLst>
              <a:ext uri="{FF2B5EF4-FFF2-40B4-BE49-F238E27FC236}">
                <a16:creationId xmlns:a16="http://schemas.microsoft.com/office/drawing/2014/main" id="{3808BD20-1E9E-41E2-8619-51DACEDE65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FDF5D0-8190-4221-83C8-5D49ADC0F530}"/>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1063098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38D156-641A-4D8F-BFF5-A94925E86112}"/>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3" name="Footer Placeholder 2">
            <a:extLst>
              <a:ext uri="{FF2B5EF4-FFF2-40B4-BE49-F238E27FC236}">
                <a16:creationId xmlns:a16="http://schemas.microsoft.com/office/drawing/2014/main" id="{30172DF6-C1E1-4A11-BD87-52B7F0AD47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D33945-C19E-4ACC-B6D7-1377E644D5EB}"/>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3293329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CDF08-E0DF-44C5-9FD1-BCF0C117AE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487007-DD86-431D-B80D-7897BBBDE3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8D8378-FF1F-41AA-912A-354145B421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5A6E794-E650-4F74-8DE2-145F7630DCAF}"/>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6" name="Footer Placeholder 5">
            <a:extLst>
              <a:ext uri="{FF2B5EF4-FFF2-40B4-BE49-F238E27FC236}">
                <a16:creationId xmlns:a16="http://schemas.microsoft.com/office/drawing/2014/main" id="{653C8E08-FE86-4A4F-A430-9E9E60EEEC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32AA24-EB3C-476F-B877-6B11CC1900E7}"/>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2160495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538E4-972B-435C-82F3-382D128764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6244D4-E569-45E0-8FAE-D2F9FD366E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9462F8-4C0E-4209-B89C-6E48B41666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E2CA53-9BAD-477A-8349-86C2167ADC6B}"/>
              </a:ext>
            </a:extLst>
          </p:cNvPr>
          <p:cNvSpPr>
            <a:spLocks noGrp="1"/>
          </p:cNvSpPr>
          <p:nvPr>
            <p:ph type="dt" sz="half" idx="10"/>
          </p:nvPr>
        </p:nvSpPr>
        <p:spPr/>
        <p:txBody>
          <a:bodyPr/>
          <a:lstStyle/>
          <a:p>
            <a:fld id="{148470FD-8846-45DC-8767-29D4E7EB9AC6}" type="datetimeFigureOut">
              <a:rPr lang="en-US" smtClean="0"/>
              <a:t>1/23/2026</a:t>
            </a:fld>
            <a:endParaRPr lang="en-US"/>
          </a:p>
        </p:txBody>
      </p:sp>
      <p:sp>
        <p:nvSpPr>
          <p:cNvPr id="6" name="Footer Placeholder 5">
            <a:extLst>
              <a:ext uri="{FF2B5EF4-FFF2-40B4-BE49-F238E27FC236}">
                <a16:creationId xmlns:a16="http://schemas.microsoft.com/office/drawing/2014/main" id="{777A61E8-0632-4E64-ABAF-2DC0775059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6CEE23-6E1B-4170-A3F7-7444D6D12547}"/>
              </a:ext>
            </a:extLst>
          </p:cNvPr>
          <p:cNvSpPr>
            <a:spLocks noGrp="1"/>
          </p:cNvSpPr>
          <p:nvPr>
            <p:ph type="sldNum" sz="quarter" idx="12"/>
          </p:nvPr>
        </p:nvSpPr>
        <p:spPr/>
        <p:txBody>
          <a:bodyPr/>
          <a:lstStyle/>
          <a:p>
            <a:fld id="{25DC8E84-1546-483B-9873-3D347B124AF9}" type="slidenum">
              <a:rPr lang="en-US" smtClean="0"/>
              <a:t>‹#›</a:t>
            </a:fld>
            <a:endParaRPr lang="en-US"/>
          </a:p>
        </p:txBody>
      </p:sp>
    </p:spTree>
    <p:extLst>
      <p:ext uri="{BB962C8B-B14F-4D97-AF65-F5344CB8AC3E}">
        <p14:creationId xmlns:p14="http://schemas.microsoft.com/office/powerpoint/2010/main" val="2173256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F16DB2-32C4-408A-B7F8-3CFACE2907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C628EC-FADE-45B7-AA3B-3471907DF0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B09E5D-80F5-4E05-9446-EE9B3DD71A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8470FD-8846-45DC-8767-29D4E7EB9AC6}" type="datetimeFigureOut">
              <a:rPr lang="en-US" smtClean="0"/>
              <a:t>1/23/2026</a:t>
            </a:fld>
            <a:endParaRPr lang="en-US"/>
          </a:p>
        </p:txBody>
      </p:sp>
      <p:sp>
        <p:nvSpPr>
          <p:cNvPr id="5" name="Footer Placeholder 4">
            <a:extLst>
              <a:ext uri="{FF2B5EF4-FFF2-40B4-BE49-F238E27FC236}">
                <a16:creationId xmlns:a16="http://schemas.microsoft.com/office/drawing/2014/main" id="{EEF637BC-EF74-4923-AB65-50E34E9076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AD79647-C7F0-4074-B152-4AF96A0A66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DC8E84-1546-483B-9873-3D347B124AF9}" type="slidenum">
              <a:rPr lang="en-US" smtClean="0"/>
              <a:t>‹#›</a:t>
            </a:fld>
            <a:endParaRPr lang="en-US"/>
          </a:p>
        </p:txBody>
      </p:sp>
    </p:spTree>
    <p:extLst>
      <p:ext uri="{BB962C8B-B14F-4D97-AF65-F5344CB8AC3E}">
        <p14:creationId xmlns:p14="http://schemas.microsoft.com/office/powerpoint/2010/main" val="1300436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myscifair.com/fair?f=CSEF&amp;y=2026"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lsc.colostate.edu/building/maps/"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myscifair.com/fair?f=CSEF&amp;y=2026"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a:extLst>
              <a:ext uri="{FF2B5EF4-FFF2-40B4-BE49-F238E27FC236}">
                <a16:creationId xmlns:a16="http://schemas.microsoft.com/office/drawing/2014/main" id="{75C0C903-F99C-488C-B17E-C6CC40B229D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79800" y="1479921"/>
            <a:ext cx="5232400" cy="5194300"/>
          </a:xfrm>
          <a:prstGeom prst="rect">
            <a:avLst/>
          </a:prstGeom>
        </p:spPr>
      </p:pic>
      <p:sp>
        <p:nvSpPr>
          <p:cNvPr id="6" name="TextBox 1">
            <a:extLst>
              <a:ext uri="{FF2B5EF4-FFF2-40B4-BE49-F238E27FC236}">
                <a16:creationId xmlns:a16="http://schemas.microsoft.com/office/drawing/2014/main" id="{B2E35AA3-C3D3-431D-B3CB-28704CB663A2}"/>
              </a:ext>
            </a:extLst>
          </p:cNvPr>
          <p:cNvSpPr txBox="1"/>
          <p:nvPr/>
        </p:nvSpPr>
        <p:spPr>
          <a:xfrm>
            <a:off x="615974" y="292963"/>
            <a:ext cx="10960052" cy="830997"/>
          </a:xfrm>
          <a:prstGeom prst="rect">
            <a:avLst/>
          </a:prstGeom>
          <a:noFill/>
        </p:spPr>
        <p:txBody>
          <a:bodyPr wrap="none" rtlCol="0">
            <a:spAutoFit/>
          </a:bodyPr>
          <a:lstStyle/>
          <a:p>
            <a:pPr algn="ctr"/>
            <a:r>
              <a:rPr lang="en-US" sz="4800" b="1" dirty="0">
                <a:latin typeface="Georgia" panose="02040502050405020303" pitchFamily="18" charset="0"/>
              </a:rPr>
              <a:t>Special Award Judges Orientation</a:t>
            </a:r>
          </a:p>
        </p:txBody>
      </p:sp>
    </p:spTree>
    <p:extLst>
      <p:ext uri="{BB962C8B-B14F-4D97-AF65-F5344CB8AC3E}">
        <p14:creationId xmlns:p14="http://schemas.microsoft.com/office/powerpoint/2010/main" val="338324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9E592A-4D33-4125-93F2-3860329CE491}"/>
              </a:ext>
            </a:extLst>
          </p:cNvPr>
          <p:cNvSpPr txBox="1"/>
          <p:nvPr/>
        </p:nvSpPr>
        <p:spPr>
          <a:xfrm>
            <a:off x="436485" y="1120676"/>
            <a:ext cx="11319030" cy="2523768"/>
          </a:xfrm>
          <a:prstGeom prst="rect">
            <a:avLst/>
          </a:prstGeom>
          <a:noFill/>
        </p:spPr>
        <p:txBody>
          <a:bodyPr wrap="square" rtlCol="0">
            <a:spAutoFit/>
          </a:bodyPr>
          <a:lstStyle/>
          <a:p>
            <a:pPr algn="ctr"/>
            <a:r>
              <a:rPr lang="en-US" sz="2800" dirty="0">
                <a:latin typeface="Georgia" panose="02040502050405020303" pitchFamily="18" charset="0"/>
              </a:rPr>
              <a:t>Project Abstracts &amp; Digital Materials Available – March 27</a:t>
            </a:r>
            <a:r>
              <a:rPr lang="en-US" sz="2800" baseline="30000" dirty="0">
                <a:latin typeface="Georgia" panose="02040502050405020303" pitchFamily="18" charset="0"/>
              </a:rPr>
              <a:t>th</a:t>
            </a:r>
            <a:endParaRPr lang="en-US" sz="2800" dirty="0">
              <a:latin typeface="Georgia" panose="02040502050405020303" pitchFamily="18" charset="0"/>
            </a:endParaRPr>
          </a:p>
          <a:p>
            <a:pPr algn="ctr"/>
            <a:r>
              <a:rPr lang="en-US" sz="2800" dirty="0" err="1">
                <a:latin typeface="Georgia" panose="02040502050405020303" pitchFamily="18" charset="0"/>
                <a:hlinkClick r:id="rId2"/>
              </a:rPr>
              <a:t>MySciFair</a:t>
            </a:r>
            <a:endParaRPr lang="en-US" sz="2800" dirty="0">
              <a:latin typeface="Georgia" panose="02040502050405020303" pitchFamily="18" charset="0"/>
            </a:endParaRPr>
          </a:p>
          <a:p>
            <a:pPr algn="ctr"/>
            <a:endParaRPr lang="en-US" dirty="0">
              <a:latin typeface="Georgia" panose="02040502050405020303" pitchFamily="18" charset="0"/>
            </a:endParaRPr>
          </a:p>
          <a:p>
            <a:pPr algn="ctr"/>
            <a:endParaRPr lang="en-US" sz="2800" dirty="0">
              <a:latin typeface="Georgia" panose="02040502050405020303" pitchFamily="18" charset="0"/>
            </a:endParaRPr>
          </a:p>
          <a:p>
            <a:pPr algn="ctr"/>
            <a:r>
              <a:rPr lang="en-US" sz="2800" dirty="0">
                <a:latin typeface="Georgia" panose="02040502050405020303" pitchFamily="18" charset="0"/>
              </a:rPr>
              <a:t>Student Interviews – April 9</a:t>
            </a:r>
            <a:r>
              <a:rPr lang="en-US" sz="2800" baseline="30000" dirty="0">
                <a:latin typeface="Georgia" panose="02040502050405020303" pitchFamily="18" charset="0"/>
              </a:rPr>
              <a:t>th</a:t>
            </a:r>
            <a:endParaRPr lang="en-US" sz="2800" dirty="0">
              <a:latin typeface="Georgia" panose="02040502050405020303" pitchFamily="18" charset="0"/>
            </a:endParaRPr>
          </a:p>
          <a:p>
            <a:pPr algn="ctr"/>
            <a:r>
              <a:rPr lang="en-US" sz="2800" dirty="0">
                <a:latin typeface="Georgia" panose="02040502050405020303" pitchFamily="18" charset="0"/>
              </a:rPr>
              <a:t>Lory Student Center at Colorado State University – Fort Collins</a:t>
            </a:r>
          </a:p>
        </p:txBody>
      </p:sp>
      <p:sp>
        <p:nvSpPr>
          <p:cNvPr id="2" name="TextBox 1">
            <a:extLst>
              <a:ext uri="{FF2B5EF4-FFF2-40B4-BE49-F238E27FC236}">
                <a16:creationId xmlns:a16="http://schemas.microsoft.com/office/drawing/2014/main" id="{5B63057B-43AC-43D4-A7AE-DA7DDCD5BF47}"/>
              </a:ext>
            </a:extLst>
          </p:cNvPr>
          <p:cNvSpPr txBox="1"/>
          <p:nvPr/>
        </p:nvSpPr>
        <p:spPr>
          <a:xfrm>
            <a:off x="3546263" y="204187"/>
            <a:ext cx="5099474" cy="646331"/>
          </a:xfrm>
          <a:prstGeom prst="rect">
            <a:avLst/>
          </a:prstGeom>
          <a:noFill/>
        </p:spPr>
        <p:txBody>
          <a:bodyPr wrap="none" rtlCol="0">
            <a:spAutoFit/>
          </a:bodyPr>
          <a:lstStyle/>
          <a:p>
            <a:pPr algn="ctr"/>
            <a:r>
              <a:rPr lang="en-US" sz="3600" b="1" dirty="0">
                <a:latin typeface="Georgia" panose="02040502050405020303" pitchFamily="18" charset="0"/>
              </a:rPr>
              <a:t>Judging Time Frame</a:t>
            </a:r>
          </a:p>
        </p:txBody>
      </p:sp>
    </p:spTree>
    <p:extLst>
      <p:ext uri="{BB962C8B-B14F-4D97-AF65-F5344CB8AC3E}">
        <p14:creationId xmlns:p14="http://schemas.microsoft.com/office/powerpoint/2010/main" val="1234846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4359B3-BE3B-4E2C-BF54-722FB0A6F6C6}"/>
              </a:ext>
            </a:extLst>
          </p:cNvPr>
          <p:cNvSpPr txBox="1"/>
          <p:nvPr/>
        </p:nvSpPr>
        <p:spPr>
          <a:xfrm>
            <a:off x="381000" y="1012053"/>
            <a:ext cx="11430000" cy="5078313"/>
          </a:xfrm>
          <a:prstGeom prst="rect">
            <a:avLst/>
          </a:prstGeom>
          <a:noFill/>
        </p:spPr>
        <p:txBody>
          <a:bodyPr wrap="square" rtlCol="0">
            <a:spAutoFit/>
          </a:bodyPr>
          <a:lstStyle/>
          <a:p>
            <a:pPr algn="just"/>
            <a:r>
              <a:rPr lang="en-US" dirty="0">
                <a:latin typeface="Georgia" panose="02040502050405020303" pitchFamily="18" charset="0"/>
              </a:rPr>
              <a:t>Parking for folks without a CSU parking permit will be at Timberline Church and a shuttle bus will bring everyone to and from campus. The shuttle will run from 7 a.m. to 6 p.m. </a:t>
            </a:r>
          </a:p>
          <a:p>
            <a:pPr algn="just"/>
            <a:endParaRPr lang="en-US" dirty="0">
              <a:latin typeface="Georgia" panose="02040502050405020303" pitchFamily="18" charset="0"/>
            </a:endParaRPr>
          </a:p>
          <a:p>
            <a:pPr algn="just"/>
            <a:endParaRPr lang="en-US" dirty="0">
              <a:latin typeface="Georgia" panose="02040502050405020303" pitchFamily="18" charset="0"/>
            </a:endParaRPr>
          </a:p>
          <a:p>
            <a:pPr algn="just"/>
            <a:r>
              <a:rPr lang="en-US" dirty="0">
                <a:latin typeface="Georgia" panose="02040502050405020303" pitchFamily="18" charset="0"/>
              </a:rPr>
              <a:t>Special Award Judges may </a:t>
            </a:r>
            <a:r>
              <a:rPr lang="en-US" b="1" dirty="0">
                <a:solidFill>
                  <a:srgbClr val="FF0000"/>
                </a:solidFill>
                <a:latin typeface="Georgia" panose="02040502050405020303" pitchFamily="18" charset="0"/>
              </a:rPr>
              <a:t>check-in between 12:30 p.m. and 2 p.m.</a:t>
            </a:r>
            <a:r>
              <a:rPr lang="en-US" dirty="0">
                <a:latin typeface="Georgia" panose="02040502050405020303" pitchFamily="18" charset="0"/>
              </a:rPr>
              <a:t> in order to spread out the interviews that the students receive from special and grand award judges.</a:t>
            </a:r>
          </a:p>
          <a:p>
            <a:pPr algn="just"/>
            <a:endParaRPr lang="en-US" dirty="0">
              <a:latin typeface="Georgia" panose="02040502050405020303" pitchFamily="18" charset="0"/>
            </a:endParaRPr>
          </a:p>
          <a:p>
            <a:pPr algn="just"/>
            <a:endParaRPr lang="en-US" dirty="0">
              <a:latin typeface="Georgia" panose="02040502050405020303" pitchFamily="18" charset="0"/>
            </a:endParaRPr>
          </a:p>
          <a:p>
            <a:pPr algn="just"/>
            <a:r>
              <a:rPr lang="en-US" dirty="0">
                <a:latin typeface="Georgia" panose="02040502050405020303" pitchFamily="18" charset="0"/>
              </a:rPr>
              <a:t>Special Award Judges will be able to </a:t>
            </a:r>
            <a:r>
              <a:rPr lang="en-US" b="1" dirty="0">
                <a:solidFill>
                  <a:srgbClr val="FF0000"/>
                </a:solidFill>
                <a:latin typeface="Georgia" panose="02040502050405020303" pitchFamily="18" charset="0"/>
              </a:rPr>
              <a:t>enter the exhibit hall beginning at 1:30 p.m. </a:t>
            </a:r>
            <a:r>
              <a:rPr lang="en-US" dirty="0">
                <a:latin typeface="Georgia" panose="02040502050405020303" pitchFamily="18" charset="0"/>
              </a:rPr>
              <a:t>– this gives grand awards judges 45 minutes to get their interview rotations started before special award judges come in.</a:t>
            </a:r>
          </a:p>
          <a:p>
            <a:pPr algn="just"/>
            <a:endParaRPr lang="en-US" dirty="0">
              <a:latin typeface="Georgia" panose="02040502050405020303" pitchFamily="18" charset="0"/>
            </a:endParaRPr>
          </a:p>
          <a:p>
            <a:pPr algn="just"/>
            <a:endParaRPr lang="en-US" dirty="0">
              <a:latin typeface="Georgia" panose="02040502050405020303" pitchFamily="18" charset="0"/>
            </a:endParaRPr>
          </a:p>
          <a:p>
            <a:pPr algn="just"/>
            <a:r>
              <a:rPr lang="en-US" dirty="0">
                <a:latin typeface="Georgia" panose="02040502050405020303" pitchFamily="18" charset="0"/>
              </a:rPr>
              <a:t>Special Award Judges </a:t>
            </a:r>
            <a:r>
              <a:rPr lang="en-US" b="1" dirty="0">
                <a:solidFill>
                  <a:srgbClr val="FF0000"/>
                </a:solidFill>
                <a:latin typeface="Georgia" panose="02040502050405020303" pitchFamily="18" charset="0"/>
              </a:rPr>
              <a:t>have from 1:30 – 5:00 p.m. to interview </a:t>
            </a:r>
            <a:r>
              <a:rPr lang="en-US" dirty="0">
                <a:latin typeface="Georgia" panose="02040502050405020303" pitchFamily="18" charset="0"/>
              </a:rPr>
              <a:t>all of the students they wish to consider for the awards they are giving out.</a:t>
            </a:r>
          </a:p>
          <a:p>
            <a:pPr algn="just"/>
            <a:endParaRPr lang="en-US" dirty="0">
              <a:latin typeface="Georgia" panose="02040502050405020303" pitchFamily="18" charset="0"/>
            </a:endParaRPr>
          </a:p>
          <a:p>
            <a:pPr algn="just"/>
            <a:endParaRPr lang="en-US" dirty="0">
              <a:latin typeface="Georgia" panose="02040502050405020303" pitchFamily="18" charset="0"/>
            </a:endParaRPr>
          </a:p>
          <a:p>
            <a:pPr algn="just"/>
            <a:r>
              <a:rPr lang="en-US" dirty="0">
                <a:latin typeface="Georgia" panose="02040502050405020303" pitchFamily="18" charset="0"/>
              </a:rPr>
              <a:t>SAO </a:t>
            </a:r>
            <a:r>
              <a:rPr lang="en-US" b="1" dirty="0">
                <a:solidFill>
                  <a:srgbClr val="FF0000"/>
                </a:solidFill>
                <a:latin typeface="Georgia" panose="02040502050405020303" pitchFamily="18" charset="0"/>
              </a:rPr>
              <a:t>Judging Forms are due to the coordinators by 5:30 p.m. </a:t>
            </a:r>
            <a:r>
              <a:rPr lang="en-US" dirty="0">
                <a:latin typeface="Georgia" panose="02040502050405020303" pitchFamily="18" charset="0"/>
              </a:rPr>
              <a:t>in order to be included in the press release posted after the award ceremony on Friday.</a:t>
            </a:r>
          </a:p>
        </p:txBody>
      </p:sp>
      <p:sp>
        <p:nvSpPr>
          <p:cNvPr id="2" name="TextBox 1">
            <a:extLst>
              <a:ext uri="{FF2B5EF4-FFF2-40B4-BE49-F238E27FC236}">
                <a16:creationId xmlns:a16="http://schemas.microsoft.com/office/drawing/2014/main" id="{82A2A10B-47EA-47B8-9AC4-9E5051567629}"/>
              </a:ext>
            </a:extLst>
          </p:cNvPr>
          <p:cNvSpPr txBox="1"/>
          <p:nvPr/>
        </p:nvSpPr>
        <p:spPr>
          <a:xfrm>
            <a:off x="4452764" y="204187"/>
            <a:ext cx="3286477" cy="646331"/>
          </a:xfrm>
          <a:prstGeom prst="rect">
            <a:avLst/>
          </a:prstGeom>
          <a:noFill/>
        </p:spPr>
        <p:txBody>
          <a:bodyPr wrap="none" rtlCol="0">
            <a:spAutoFit/>
          </a:bodyPr>
          <a:lstStyle/>
          <a:p>
            <a:pPr algn="ctr"/>
            <a:r>
              <a:rPr lang="en-US" sz="3600" b="1" dirty="0">
                <a:latin typeface="Georgia" panose="02040502050405020303" pitchFamily="18" charset="0"/>
              </a:rPr>
              <a:t>April 9, 2026</a:t>
            </a:r>
          </a:p>
        </p:txBody>
      </p:sp>
    </p:spTree>
    <p:extLst>
      <p:ext uri="{BB962C8B-B14F-4D97-AF65-F5344CB8AC3E}">
        <p14:creationId xmlns:p14="http://schemas.microsoft.com/office/powerpoint/2010/main" val="2788790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a:extLst>
              <a:ext uri="{FF2B5EF4-FFF2-40B4-BE49-F238E27FC236}">
                <a16:creationId xmlns:a16="http://schemas.microsoft.com/office/drawing/2014/main" id="{8B1EB872-2EE9-47AF-A1C9-FE12C4DFAE3A}"/>
              </a:ext>
            </a:extLst>
          </p:cNvPr>
          <p:cNvSpPr txBox="1"/>
          <p:nvPr/>
        </p:nvSpPr>
        <p:spPr>
          <a:xfrm>
            <a:off x="381000" y="1162975"/>
            <a:ext cx="11430000" cy="5355312"/>
          </a:xfrm>
          <a:prstGeom prst="rect">
            <a:avLst/>
          </a:prstGeom>
          <a:noFill/>
        </p:spPr>
        <p:txBody>
          <a:bodyPr wrap="square" rtlCol="0">
            <a:spAutoFit/>
          </a:bodyPr>
          <a:lstStyle/>
          <a:p>
            <a:pPr algn="just"/>
            <a:r>
              <a:rPr lang="en-US" dirty="0">
                <a:latin typeface="Georgia" panose="02040502050405020303" pitchFamily="18" charset="0"/>
              </a:rPr>
              <a:t>The check-in table will be at the South end of the 3</a:t>
            </a:r>
            <a:r>
              <a:rPr lang="en-US" baseline="30000" dirty="0">
                <a:latin typeface="Georgia" panose="02040502050405020303" pitchFamily="18" charset="0"/>
              </a:rPr>
              <a:t>rd</a:t>
            </a:r>
            <a:r>
              <a:rPr lang="en-US" dirty="0">
                <a:latin typeface="Georgia" panose="02040502050405020303" pitchFamily="18" charset="0"/>
              </a:rPr>
              <a:t> floor of the Lory Student Center just outside of the Longs Peak (302) Room. A map of the LSC can be found online here: </a:t>
            </a:r>
            <a:r>
              <a:rPr lang="en-US" dirty="0">
                <a:latin typeface="Georgia" panose="02040502050405020303" pitchFamily="18" charset="0"/>
                <a:hlinkClick r:id="rId2"/>
              </a:rPr>
              <a:t>https://lsc.colostate.edu/building/maps/</a:t>
            </a:r>
            <a:endParaRPr lang="en-US" dirty="0">
              <a:latin typeface="Georgia" panose="02040502050405020303" pitchFamily="18" charset="0"/>
            </a:endParaRPr>
          </a:p>
          <a:p>
            <a:pPr algn="just"/>
            <a:endParaRPr lang="en-US" dirty="0">
              <a:latin typeface="Georgia" panose="02040502050405020303" pitchFamily="18" charset="0"/>
            </a:endParaRPr>
          </a:p>
          <a:p>
            <a:pPr algn="just"/>
            <a:r>
              <a:rPr lang="en-US" dirty="0">
                <a:latin typeface="Georgia" panose="02040502050405020303" pitchFamily="18" charset="0"/>
              </a:rPr>
              <a:t>Each organization will be assigned a meeting room along that hallway (Rooms 302 – 312) for their group to do their deliberations in. Make sure all judges meet there before heading in to the exhibit hall.</a:t>
            </a:r>
          </a:p>
          <a:p>
            <a:pPr algn="just"/>
            <a:endParaRPr lang="en-US" dirty="0">
              <a:latin typeface="Georgia" panose="02040502050405020303" pitchFamily="18" charset="0"/>
            </a:endParaRPr>
          </a:p>
          <a:p>
            <a:pPr algn="just"/>
            <a:r>
              <a:rPr lang="en-US" dirty="0">
                <a:latin typeface="Georgia" panose="02040502050405020303" pitchFamily="18" charset="0"/>
              </a:rPr>
              <a:t>The first SAO judge to check in for the group will receive the judging form that outline the awards you are going to select projects for and record the winners on. </a:t>
            </a:r>
            <a:r>
              <a:rPr lang="en-US" b="1" dirty="0">
                <a:solidFill>
                  <a:srgbClr val="FF0000"/>
                </a:solidFill>
                <a:latin typeface="Georgia" panose="02040502050405020303" pitchFamily="18" charset="0"/>
              </a:rPr>
              <a:t>DO NOT LOSE THIS FORM!</a:t>
            </a:r>
          </a:p>
          <a:p>
            <a:pPr algn="just"/>
            <a:endParaRPr lang="en-US" dirty="0">
              <a:latin typeface="Georgia" panose="02040502050405020303" pitchFamily="18" charset="0"/>
            </a:endParaRPr>
          </a:p>
          <a:p>
            <a:pPr algn="just"/>
            <a:r>
              <a:rPr lang="en-US" dirty="0">
                <a:latin typeface="Georgia" panose="02040502050405020303" pitchFamily="18" charset="0"/>
              </a:rPr>
              <a:t>If you want to make modifications to the awards you want to give out – please be sure to discuss them with one of the coordinators first! The judging forms have award numbers that correspond with our database – so do not make changes to those!</a:t>
            </a:r>
          </a:p>
          <a:p>
            <a:pPr algn="just"/>
            <a:endParaRPr lang="en-US" dirty="0">
              <a:latin typeface="Georgia" panose="02040502050405020303" pitchFamily="18" charset="0"/>
            </a:endParaRPr>
          </a:p>
          <a:p>
            <a:pPr algn="just"/>
            <a:r>
              <a:rPr lang="en-US" dirty="0">
                <a:latin typeface="Georgia" panose="02040502050405020303" pitchFamily="18" charset="0"/>
              </a:rPr>
              <a:t>When you have chosen the winners and filled out your judging form, take it to the table you checked in at and make sure to hand it and discuss it with one of the coordinators before leaving just in case there any questions.</a:t>
            </a:r>
          </a:p>
          <a:p>
            <a:pPr algn="just"/>
            <a:endParaRPr lang="en-US" dirty="0">
              <a:latin typeface="Georgia" panose="02040502050405020303" pitchFamily="18" charset="0"/>
            </a:endParaRPr>
          </a:p>
          <a:p>
            <a:pPr algn="just"/>
            <a:r>
              <a:rPr lang="en-US" dirty="0">
                <a:latin typeface="Georgia" panose="02040502050405020303" pitchFamily="18" charset="0"/>
              </a:rPr>
              <a:t>Also, if you are leaving checks, certificates or any other prizes with the CSEF to organize and letter for the awards ceremony, </a:t>
            </a:r>
            <a:r>
              <a:rPr lang="en-US" b="1" dirty="0">
                <a:solidFill>
                  <a:srgbClr val="FF0000"/>
                </a:solidFill>
                <a:latin typeface="Georgia" panose="02040502050405020303" pitchFamily="18" charset="0"/>
              </a:rPr>
              <a:t>the coordinators need to double check things before the lead judge for your organization leaves!</a:t>
            </a:r>
          </a:p>
        </p:txBody>
      </p:sp>
      <p:sp>
        <p:nvSpPr>
          <p:cNvPr id="2" name="TextBox 1">
            <a:extLst>
              <a:ext uri="{FF2B5EF4-FFF2-40B4-BE49-F238E27FC236}">
                <a16:creationId xmlns:a16="http://schemas.microsoft.com/office/drawing/2014/main" id="{38D662E5-06EC-46AA-9DCA-0CF0436E5D2E}"/>
              </a:ext>
            </a:extLst>
          </p:cNvPr>
          <p:cNvSpPr txBox="1"/>
          <p:nvPr/>
        </p:nvSpPr>
        <p:spPr>
          <a:xfrm>
            <a:off x="1515271" y="204187"/>
            <a:ext cx="9161482" cy="646331"/>
          </a:xfrm>
          <a:prstGeom prst="rect">
            <a:avLst/>
          </a:prstGeom>
          <a:noFill/>
        </p:spPr>
        <p:txBody>
          <a:bodyPr wrap="none" rtlCol="0">
            <a:spAutoFit/>
          </a:bodyPr>
          <a:lstStyle/>
          <a:p>
            <a:pPr algn="ctr"/>
            <a:r>
              <a:rPr lang="en-US" sz="3600" b="1" dirty="0">
                <a:latin typeface="Georgia" panose="02040502050405020303" pitchFamily="18" charset="0"/>
              </a:rPr>
              <a:t>SAO Judge Check-In/Out Instructions</a:t>
            </a:r>
          </a:p>
        </p:txBody>
      </p:sp>
    </p:spTree>
    <p:extLst>
      <p:ext uri="{BB962C8B-B14F-4D97-AF65-F5344CB8AC3E}">
        <p14:creationId xmlns:p14="http://schemas.microsoft.com/office/powerpoint/2010/main" val="783020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0A0CEB-3430-43F2-98CB-47DE07A96FC2}"/>
              </a:ext>
            </a:extLst>
          </p:cNvPr>
          <p:cNvSpPr txBox="1"/>
          <p:nvPr/>
        </p:nvSpPr>
        <p:spPr>
          <a:xfrm>
            <a:off x="381000" y="948690"/>
            <a:ext cx="11430000" cy="5293757"/>
          </a:xfrm>
          <a:prstGeom prst="rect">
            <a:avLst/>
          </a:prstGeom>
          <a:noFill/>
        </p:spPr>
        <p:txBody>
          <a:bodyPr wrap="square" rtlCol="0">
            <a:spAutoFit/>
          </a:bodyPr>
          <a:lstStyle/>
          <a:p>
            <a:pPr algn="just"/>
            <a:r>
              <a:rPr lang="en-US" dirty="0">
                <a:latin typeface="Georgia" panose="02040502050405020303" pitchFamily="18" charset="0"/>
              </a:rPr>
              <a:t>The criteria that you use to select your winners has been provided </a:t>
            </a:r>
            <a:r>
              <a:rPr lang="en-US">
                <a:latin typeface="Georgia" panose="02040502050405020303" pitchFamily="18" charset="0"/>
              </a:rPr>
              <a:t>to CSEF, </a:t>
            </a:r>
            <a:r>
              <a:rPr lang="en-US" dirty="0">
                <a:latin typeface="Georgia" panose="02040502050405020303" pitchFamily="18" charset="0"/>
              </a:rPr>
              <a:t>but feel free to adjust this as you see fit – it is totally up to you. There will be sample rating forms that you can use and give feed back to students with at check-in. </a:t>
            </a:r>
            <a:r>
              <a:rPr lang="en-US" b="1" dirty="0">
                <a:solidFill>
                  <a:srgbClr val="FF0000"/>
                </a:solidFill>
                <a:latin typeface="Georgia" panose="02040502050405020303" pitchFamily="18" charset="0"/>
              </a:rPr>
              <a:t>Do not give any written comments to students directly – turn them in with the coordinators and they will sort and hand out on Friday.</a:t>
            </a:r>
          </a:p>
          <a:p>
            <a:pPr algn="just"/>
            <a:endParaRPr lang="en-US" sz="1000" dirty="0">
              <a:latin typeface="Georgia" panose="02040502050405020303" pitchFamily="18" charset="0"/>
            </a:endParaRPr>
          </a:p>
          <a:p>
            <a:pPr algn="just"/>
            <a:r>
              <a:rPr lang="en-US" dirty="0">
                <a:latin typeface="Georgia" panose="02040502050405020303" pitchFamily="18" charset="0"/>
              </a:rPr>
              <a:t>Please give priority to Grand Award Judges who have a strict schedule to follow for interviewing their students. Try to keep each interview to 10 minutes.</a:t>
            </a:r>
          </a:p>
          <a:p>
            <a:pPr algn="just"/>
            <a:endParaRPr lang="en-US" sz="1000" dirty="0">
              <a:latin typeface="Georgia" panose="02040502050405020303" pitchFamily="18" charset="0"/>
            </a:endParaRPr>
          </a:p>
          <a:p>
            <a:pPr algn="just"/>
            <a:r>
              <a:rPr lang="en-US" dirty="0">
                <a:latin typeface="Georgia" panose="02040502050405020303" pitchFamily="18" charset="0"/>
              </a:rPr>
              <a:t>Try not to piggy-back on other judge’s interviews – the interaction with the judges is one of the most important parts of the students’ experience during CSEF and the more chances they get to talk about their project the better. The number of interviews is more memorable to them than how many judges came to talk to them in a big group.</a:t>
            </a:r>
          </a:p>
          <a:p>
            <a:pPr algn="just"/>
            <a:endParaRPr lang="en-US" sz="1000" dirty="0">
              <a:latin typeface="Georgia" panose="02040502050405020303" pitchFamily="18" charset="0"/>
            </a:endParaRPr>
          </a:p>
          <a:p>
            <a:pPr algn="just"/>
            <a:r>
              <a:rPr lang="en-US" b="1" dirty="0">
                <a:solidFill>
                  <a:srgbClr val="FF0000"/>
                </a:solidFill>
                <a:latin typeface="Georgia" panose="02040502050405020303" pitchFamily="18" charset="0"/>
              </a:rPr>
              <a:t>DO NOT talk about projects with fellow judges in the hallways or exhibit hall </a:t>
            </a:r>
            <a:r>
              <a:rPr lang="en-US" dirty="0">
                <a:latin typeface="Georgia" panose="02040502050405020303" pitchFamily="18" charset="0"/>
              </a:rPr>
              <a:t>– save your conversations for the deliberation room you are assigned to. There are many parents and teachers roaming the hallways during judging who like to eavesdrop on judges’ conversations.</a:t>
            </a:r>
          </a:p>
          <a:p>
            <a:pPr algn="just"/>
            <a:endParaRPr lang="en-US" sz="1000" dirty="0">
              <a:latin typeface="Georgia" panose="02040502050405020303" pitchFamily="18" charset="0"/>
            </a:endParaRPr>
          </a:p>
          <a:p>
            <a:pPr algn="just"/>
            <a:r>
              <a:rPr lang="en-US" dirty="0">
                <a:latin typeface="Georgia" panose="02040502050405020303" pitchFamily="18" charset="0"/>
              </a:rPr>
              <a:t>Make sure you don’t accidentally pick up and take any student material – they will panic!</a:t>
            </a:r>
          </a:p>
          <a:p>
            <a:pPr algn="just"/>
            <a:endParaRPr lang="en-US" sz="1000" dirty="0">
              <a:latin typeface="Georgia" panose="02040502050405020303" pitchFamily="18" charset="0"/>
            </a:endParaRPr>
          </a:p>
          <a:p>
            <a:pPr algn="just"/>
            <a:r>
              <a:rPr lang="en-US" dirty="0">
                <a:latin typeface="Georgia" panose="02040502050405020303" pitchFamily="18" charset="0"/>
              </a:rPr>
              <a:t>Please use the rating forms to give students constructive feedback about their projects – they love to know what they did well and what they could improve on.</a:t>
            </a:r>
          </a:p>
        </p:txBody>
      </p:sp>
      <p:sp>
        <p:nvSpPr>
          <p:cNvPr id="2" name="TextBox 1">
            <a:extLst>
              <a:ext uri="{FF2B5EF4-FFF2-40B4-BE49-F238E27FC236}">
                <a16:creationId xmlns:a16="http://schemas.microsoft.com/office/drawing/2014/main" id="{FCAA9C19-6984-4749-B744-62A2AD462648}"/>
              </a:ext>
            </a:extLst>
          </p:cNvPr>
          <p:cNvSpPr txBox="1"/>
          <p:nvPr/>
        </p:nvSpPr>
        <p:spPr>
          <a:xfrm>
            <a:off x="3380366" y="204187"/>
            <a:ext cx="5431295" cy="646331"/>
          </a:xfrm>
          <a:prstGeom prst="rect">
            <a:avLst/>
          </a:prstGeom>
          <a:noFill/>
        </p:spPr>
        <p:txBody>
          <a:bodyPr wrap="none" rtlCol="0">
            <a:spAutoFit/>
          </a:bodyPr>
          <a:lstStyle/>
          <a:p>
            <a:pPr algn="ctr"/>
            <a:r>
              <a:rPr lang="en-US" sz="3600" b="1" dirty="0">
                <a:latin typeface="Georgia" panose="02040502050405020303" pitchFamily="18" charset="0"/>
              </a:rPr>
              <a:t>SAO Judge Guidelines</a:t>
            </a:r>
          </a:p>
        </p:txBody>
      </p:sp>
    </p:spTree>
    <p:extLst>
      <p:ext uri="{BB962C8B-B14F-4D97-AF65-F5344CB8AC3E}">
        <p14:creationId xmlns:p14="http://schemas.microsoft.com/office/powerpoint/2010/main" val="2235153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A36398-498A-427C-A486-1724AA58E28C}"/>
              </a:ext>
            </a:extLst>
          </p:cNvPr>
          <p:cNvSpPr txBox="1"/>
          <p:nvPr/>
        </p:nvSpPr>
        <p:spPr>
          <a:xfrm>
            <a:off x="381000" y="1087691"/>
            <a:ext cx="11430000" cy="3693319"/>
          </a:xfrm>
          <a:prstGeom prst="rect">
            <a:avLst/>
          </a:prstGeom>
          <a:noFill/>
        </p:spPr>
        <p:txBody>
          <a:bodyPr wrap="square" rtlCol="0">
            <a:spAutoFit/>
          </a:bodyPr>
          <a:lstStyle/>
          <a:p>
            <a:pPr algn="just"/>
            <a:r>
              <a:rPr lang="en-US" dirty="0">
                <a:latin typeface="Georgia" panose="02040502050405020303" pitchFamily="18" charset="0"/>
              </a:rPr>
              <a:t>Consider bringing a clipboard – there are not enough for both grand awards and special awards judges. There will be pens for you to use.</a:t>
            </a:r>
          </a:p>
          <a:p>
            <a:pPr algn="just"/>
            <a:endParaRPr lang="en-US" dirty="0">
              <a:latin typeface="Georgia" panose="02040502050405020303" pitchFamily="18" charset="0"/>
            </a:endParaRPr>
          </a:p>
          <a:p>
            <a:pPr algn="just"/>
            <a:r>
              <a:rPr lang="en-US" dirty="0">
                <a:latin typeface="Georgia" panose="02040502050405020303" pitchFamily="18" charset="0"/>
              </a:rPr>
              <a:t>Food and drinks will be available for SAO judges in the serving room next to the Longs Peak room (302).</a:t>
            </a:r>
          </a:p>
          <a:p>
            <a:pPr algn="just"/>
            <a:endParaRPr lang="en-US" dirty="0">
              <a:latin typeface="Georgia" panose="02040502050405020303" pitchFamily="18" charset="0"/>
            </a:endParaRPr>
          </a:p>
          <a:p>
            <a:pPr algn="just"/>
            <a:r>
              <a:rPr lang="en-US" dirty="0">
                <a:latin typeface="Georgia" panose="02040502050405020303" pitchFamily="18" charset="0"/>
              </a:rPr>
              <a:t>Please do not take photos of students at their projects – CSEF officials will take official photos during set up and also during the awards ceremony that will be shared with your organization for newsletters and such.</a:t>
            </a:r>
          </a:p>
          <a:p>
            <a:pPr algn="just"/>
            <a:endParaRPr lang="en-US" dirty="0">
              <a:latin typeface="Georgia" panose="02040502050405020303" pitchFamily="18" charset="0"/>
            </a:endParaRPr>
          </a:p>
          <a:p>
            <a:pPr algn="just"/>
            <a:r>
              <a:rPr lang="en-US" dirty="0">
                <a:latin typeface="Georgia" panose="02040502050405020303" pitchFamily="18" charset="0"/>
              </a:rPr>
              <a:t>Please do not ask for student’s contact information, all outside communication with students should go through the CSEF Director first.</a:t>
            </a:r>
          </a:p>
          <a:p>
            <a:pPr algn="just"/>
            <a:endParaRPr lang="en-US" dirty="0">
              <a:latin typeface="Georgia" panose="02040502050405020303" pitchFamily="18" charset="0"/>
            </a:endParaRPr>
          </a:p>
          <a:p>
            <a:pPr algn="just"/>
            <a:r>
              <a:rPr lang="en-US" dirty="0">
                <a:latin typeface="Georgia" panose="02040502050405020303" pitchFamily="18" charset="0"/>
              </a:rPr>
              <a:t>Judges will not have access to project boards to review prior to interviews starting on April 9</a:t>
            </a:r>
            <a:r>
              <a:rPr lang="en-US" baseline="30000" dirty="0">
                <a:latin typeface="Georgia" panose="02040502050405020303" pitchFamily="18" charset="0"/>
              </a:rPr>
              <a:t>th</a:t>
            </a:r>
            <a:r>
              <a:rPr lang="en-US" dirty="0">
                <a:latin typeface="Georgia" panose="02040502050405020303" pitchFamily="18" charset="0"/>
              </a:rPr>
              <a:t>, please review digital project materials and abstract on </a:t>
            </a:r>
            <a:r>
              <a:rPr lang="en-US" b="1" dirty="0" err="1">
                <a:latin typeface="Georgia" panose="02040502050405020303" pitchFamily="18" charset="0"/>
                <a:hlinkClick r:id="rId2"/>
              </a:rPr>
              <a:t>MySciFair</a:t>
            </a:r>
            <a:r>
              <a:rPr lang="en-US" dirty="0">
                <a:latin typeface="Georgia" panose="02040502050405020303" pitchFamily="18" charset="0"/>
              </a:rPr>
              <a:t> and make a plan PRIOR to arriving on campus.</a:t>
            </a:r>
          </a:p>
        </p:txBody>
      </p:sp>
      <p:sp>
        <p:nvSpPr>
          <p:cNvPr id="2" name="TextBox 1">
            <a:extLst>
              <a:ext uri="{FF2B5EF4-FFF2-40B4-BE49-F238E27FC236}">
                <a16:creationId xmlns:a16="http://schemas.microsoft.com/office/drawing/2014/main" id="{4836CB29-2A3C-42E3-92CC-E04470307AA1}"/>
              </a:ext>
            </a:extLst>
          </p:cNvPr>
          <p:cNvSpPr txBox="1"/>
          <p:nvPr/>
        </p:nvSpPr>
        <p:spPr>
          <a:xfrm>
            <a:off x="3783526" y="204187"/>
            <a:ext cx="4624984" cy="646331"/>
          </a:xfrm>
          <a:prstGeom prst="rect">
            <a:avLst/>
          </a:prstGeom>
          <a:noFill/>
        </p:spPr>
        <p:txBody>
          <a:bodyPr wrap="none" rtlCol="0">
            <a:spAutoFit/>
          </a:bodyPr>
          <a:lstStyle/>
          <a:p>
            <a:pPr algn="ctr"/>
            <a:r>
              <a:rPr lang="en-US" sz="3600" b="1" dirty="0">
                <a:latin typeface="Georgia" panose="02040502050405020303" pitchFamily="18" charset="0"/>
              </a:rPr>
              <a:t>Other Information</a:t>
            </a:r>
          </a:p>
        </p:txBody>
      </p:sp>
    </p:spTree>
    <p:extLst>
      <p:ext uri="{BB962C8B-B14F-4D97-AF65-F5344CB8AC3E}">
        <p14:creationId xmlns:p14="http://schemas.microsoft.com/office/powerpoint/2010/main" val="2984743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ctr">
          <a:defRPr sz="3600" b="1" dirty="0">
            <a:latin typeface="Georgia" panose="02040502050405020303" pitchFamily="18"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TotalTime>
  <Words>898</Words>
  <Application>Microsoft Office PowerPoint</Application>
  <PresentationFormat>Widescreen</PresentationFormat>
  <Paragraphs>56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Courtney Butler</dc:creator>
  <cp:lastModifiedBy>Courtney Gooding</cp:lastModifiedBy>
  <cp:revision>22</cp:revision>
  <cp:lastPrinted>2023-03-21T21:02:54Z</cp:lastPrinted>
  <dcterms:created xsi:type="dcterms:W3CDTF">2023-03-21T17:12:10Z</dcterms:created>
  <dcterms:modified xsi:type="dcterms:W3CDTF">2026-01-23T20:52:42Z</dcterms:modified>
</cp:coreProperties>
</file>